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0" r:id="rId3"/>
    <p:sldId id="274" r:id="rId4"/>
    <p:sldId id="285" r:id="rId5"/>
    <p:sldId id="284" r:id="rId6"/>
    <p:sldId id="282" r:id="rId7"/>
    <p:sldId id="292" r:id="rId8"/>
    <p:sldId id="287" r:id="rId9"/>
    <p:sldId id="289" r:id="rId10"/>
    <p:sldId id="288" r:id="rId11"/>
    <p:sldId id="29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45" autoAdjust="0"/>
  </p:normalViewPr>
  <p:slideViewPr>
    <p:cSldViewPr>
      <p:cViewPr varScale="1">
        <p:scale>
          <a:sx n="82" d="100"/>
          <a:sy n="82" d="100"/>
        </p:scale>
        <p:origin x="-8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0E6FE363-6346-4CA7-811B-594A400BE9C8}" type="datetimeFigureOut">
              <a:rPr lang="en-US"/>
              <a:pPr>
                <a:defRPr/>
              </a:pPr>
              <a:t>8/29/2015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1FF0F8D-1C00-4547-8F86-AB7A7DA92B24}" type="slidenum">
              <a:rPr lang="en-US"/>
              <a:pPr>
                <a:defRPr/>
              </a:pPr>
              <a:t>‹#›</a:t>
            </a:fld>
            <a:endParaRPr lang="en-US" dirty="0"/>
          </a:p>
        </p:txBody>
      </p:sp>
    </p:spTree>
    <p:extLst>
      <p:ext uri="{BB962C8B-B14F-4D97-AF65-F5344CB8AC3E}">
        <p14:creationId xmlns:p14="http://schemas.microsoft.com/office/powerpoint/2010/main" val="58128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499AEE2-9FFC-4D8D-892D-502A12424ACA}" type="datetimeFigureOut">
              <a:rPr lang="en-US"/>
              <a:pPr>
                <a:defRPr/>
              </a:pPr>
              <a:t>8/29/2015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18CCD1-F42B-48B5-B7E6-B215352276F5}" type="slidenum">
              <a:rPr lang="en-US"/>
              <a:pPr>
                <a:defRPr/>
              </a:pPr>
              <a:t>‹#›</a:t>
            </a:fld>
            <a:endParaRPr lang="en-US" dirty="0"/>
          </a:p>
        </p:txBody>
      </p:sp>
    </p:spTree>
    <p:extLst>
      <p:ext uri="{BB962C8B-B14F-4D97-AF65-F5344CB8AC3E}">
        <p14:creationId xmlns:p14="http://schemas.microsoft.com/office/powerpoint/2010/main" val="69706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51100CB-DF57-4778-89E4-E64244865893}" type="datetimeFigureOut">
              <a:rPr lang="en-US"/>
              <a:pPr>
                <a:defRPr/>
              </a:pPr>
              <a:t>8/29/2015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03CC502-AEF4-4C82-AD87-91AB2E344148}" type="slidenum">
              <a:rPr lang="en-US"/>
              <a:pPr>
                <a:defRPr/>
              </a:pPr>
              <a:t>‹#›</a:t>
            </a:fld>
            <a:endParaRPr lang="en-US" dirty="0"/>
          </a:p>
        </p:txBody>
      </p:sp>
    </p:spTree>
    <p:extLst>
      <p:ext uri="{BB962C8B-B14F-4D97-AF65-F5344CB8AC3E}">
        <p14:creationId xmlns:p14="http://schemas.microsoft.com/office/powerpoint/2010/main" val="83126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58B2B84-8FCA-4972-A717-33455DEECCD8}" type="datetimeFigureOut">
              <a:rPr lang="en-US"/>
              <a:pPr>
                <a:defRPr/>
              </a:pPr>
              <a:t>8/29/2015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0E5CBDA-6F03-4C5D-8022-5CDFBA68412A}" type="slidenum">
              <a:rPr lang="en-US"/>
              <a:pPr>
                <a:defRPr/>
              </a:pPr>
              <a:t>‹#›</a:t>
            </a:fld>
            <a:endParaRPr lang="en-US" dirty="0"/>
          </a:p>
        </p:txBody>
      </p:sp>
    </p:spTree>
    <p:extLst>
      <p:ext uri="{BB962C8B-B14F-4D97-AF65-F5344CB8AC3E}">
        <p14:creationId xmlns:p14="http://schemas.microsoft.com/office/powerpoint/2010/main" val="125324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50A65D-92CC-4D47-995D-16E1A811176C}" type="datetimeFigureOut">
              <a:rPr lang="en-US"/>
              <a:pPr>
                <a:defRPr/>
              </a:pPr>
              <a:t>8/29/2015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92E6A-36BA-4B6E-A51B-57EEF9C0EEC7}" type="slidenum">
              <a:rPr lang="en-US"/>
              <a:pPr>
                <a:defRPr/>
              </a:pPr>
              <a:t>‹#›</a:t>
            </a:fld>
            <a:endParaRPr lang="en-US"/>
          </a:p>
        </p:txBody>
      </p:sp>
    </p:spTree>
    <p:extLst>
      <p:ext uri="{BB962C8B-B14F-4D97-AF65-F5344CB8AC3E}">
        <p14:creationId xmlns:p14="http://schemas.microsoft.com/office/powerpoint/2010/main" val="1109371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EDF127C-3AC1-4603-8879-9CFBAF96DE05}" type="datetimeFigureOut">
              <a:rPr lang="en-US"/>
              <a:pPr>
                <a:defRPr/>
              </a:pPr>
              <a:t>8/29/2015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249B120-CEC3-4C02-93B0-46DD19C0C2F0}" type="slidenum">
              <a:rPr lang="en-US"/>
              <a:pPr>
                <a:defRPr/>
              </a:pPr>
              <a:t>‹#›</a:t>
            </a:fld>
            <a:endParaRPr lang="en-US" dirty="0"/>
          </a:p>
        </p:txBody>
      </p:sp>
    </p:spTree>
    <p:extLst>
      <p:ext uri="{BB962C8B-B14F-4D97-AF65-F5344CB8AC3E}">
        <p14:creationId xmlns:p14="http://schemas.microsoft.com/office/powerpoint/2010/main" val="28166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2BB55FA-8768-4494-8D2E-9EB7151FFDD5}" type="datetimeFigureOut">
              <a:rPr lang="en-US"/>
              <a:pPr>
                <a:defRPr/>
              </a:pPr>
              <a:t>8/29/2015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2B5B27E-1FC9-4E4E-97FF-A9BECB4236AB}" type="slidenum">
              <a:rPr lang="en-US"/>
              <a:pPr>
                <a:defRPr/>
              </a:pPr>
              <a:t>‹#›</a:t>
            </a:fld>
            <a:endParaRPr lang="en-US" dirty="0"/>
          </a:p>
        </p:txBody>
      </p:sp>
    </p:spTree>
    <p:extLst>
      <p:ext uri="{BB962C8B-B14F-4D97-AF65-F5344CB8AC3E}">
        <p14:creationId xmlns:p14="http://schemas.microsoft.com/office/powerpoint/2010/main" val="105766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291337D-7870-42D0-ABAD-84F44EF677EA}" type="datetimeFigureOut">
              <a:rPr lang="en-US"/>
              <a:pPr>
                <a:defRPr/>
              </a:pPr>
              <a:t>8/29/2015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5DDEA3D-195E-4A08-960A-B7A17A20185E}" type="slidenum">
              <a:rPr lang="en-US"/>
              <a:pPr>
                <a:defRPr/>
              </a:pPr>
              <a:t>‹#›</a:t>
            </a:fld>
            <a:endParaRPr lang="en-US" dirty="0"/>
          </a:p>
        </p:txBody>
      </p:sp>
    </p:spTree>
    <p:extLst>
      <p:ext uri="{BB962C8B-B14F-4D97-AF65-F5344CB8AC3E}">
        <p14:creationId xmlns:p14="http://schemas.microsoft.com/office/powerpoint/2010/main" val="151572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EA0C011-85B6-42E2-8E1B-8AD30EDA1D91}" type="datetimeFigureOut">
              <a:rPr lang="en-US"/>
              <a:pPr>
                <a:defRPr/>
              </a:pPr>
              <a:t>8/29/2015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AFB2216-B0EA-467E-AA06-255AE6FE442D}" type="slidenum">
              <a:rPr lang="en-US"/>
              <a:pPr>
                <a:defRPr/>
              </a:pPr>
              <a:t>‹#›</a:t>
            </a:fld>
            <a:endParaRPr lang="en-US" dirty="0"/>
          </a:p>
        </p:txBody>
      </p:sp>
    </p:spTree>
    <p:extLst>
      <p:ext uri="{BB962C8B-B14F-4D97-AF65-F5344CB8AC3E}">
        <p14:creationId xmlns:p14="http://schemas.microsoft.com/office/powerpoint/2010/main" val="102020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AB6B4DD-D445-4937-A612-4629C7D21284}" type="datetimeFigureOut">
              <a:rPr lang="en-US"/>
              <a:pPr>
                <a:defRPr/>
              </a:pPr>
              <a:t>8/29/2015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692D5E4-7317-4175-8BAC-38533A8B970C}" type="slidenum">
              <a:rPr lang="en-US"/>
              <a:pPr>
                <a:defRPr/>
              </a:pPr>
              <a:t>‹#›</a:t>
            </a:fld>
            <a:endParaRPr lang="en-US" dirty="0"/>
          </a:p>
        </p:txBody>
      </p:sp>
    </p:spTree>
    <p:extLst>
      <p:ext uri="{BB962C8B-B14F-4D97-AF65-F5344CB8AC3E}">
        <p14:creationId xmlns:p14="http://schemas.microsoft.com/office/powerpoint/2010/main" val="370661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F19259F-8FCC-4A70-A065-BD3BC1686F1D}" type="datetimeFigureOut">
              <a:rPr lang="en-US"/>
              <a:pPr>
                <a:defRPr/>
              </a:pPr>
              <a:t>8/29/2015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2AAD534-7A1D-4C01-B7FC-C8B98A6238D1}" type="slidenum">
              <a:rPr lang="en-US"/>
              <a:pPr>
                <a:defRPr/>
              </a:pPr>
              <a:t>‹#›</a:t>
            </a:fld>
            <a:endParaRPr lang="en-US" dirty="0"/>
          </a:p>
        </p:txBody>
      </p:sp>
    </p:spTree>
    <p:extLst>
      <p:ext uri="{BB962C8B-B14F-4D97-AF65-F5344CB8AC3E}">
        <p14:creationId xmlns:p14="http://schemas.microsoft.com/office/powerpoint/2010/main" val="48265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6E23DAFE-6065-4178-B037-14E3CDE43F8D}" type="datetimeFigureOut">
              <a:rPr lang="en-US"/>
              <a:pPr>
                <a:defRPr/>
              </a:pPr>
              <a:t>8/29/2015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1C13C984-B8D0-422D-B006-144A1D0528EC}"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707"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81200"/>
            <a:ext cx="8229600" cy="1143000"/>
          </a:xfrm>
        </p:spPr>
        <p:txBody>
          <a:bodyPr>
            <a:noAutofit/>
          </a:bodyPr>
          <a:lstStyle/>
          <a:p>
            <a:r>
              <a:rPr lang="en-US" sz="7200" dirty="0" smtClean="0">
                <a:solidFill>
                  <a:srgbClr val="00B050"/>
                </a:solidFill>
              </a:rPr>
              <a:t>Magic Squares</a:t>
            </a:r>
            <a:endParaRPr lang="en-US" sz="7200" dirty="0">
              <a:solidFill>
                <a:srgbClr val="00B050"/>
              </a:solidFill>
            </a:endParaRPr>
          </a:p>
        </p:txBody>
      </p:sp>
      <p:sp>
        <p:nvSpPr>
          <p:cNvPr id="3" name="Rectangle 2"/>
          <p:cNvSpPr/>
          <p:nvPr/>
        </p:nvSpPr>
        <p:spPr>
          <a:xfrm>
            <a:off x="3048000" y="3962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70969941"/>
              </p:ext>
            </p:extLst>
          </p:nvPr>
        </p:nvGraphicFramePr>
        <p:xfrm>
          <a:off x="3352800" y="4114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10</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25</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45</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35</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a:solidFill>
                            <a:srgbClr val="000000"/>
                          </a:solidFill>
                          <a:latin typeface="Calibri"/>
                        </a:rPr>
                        <a:t>X</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5"/>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20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repeatCount="indefinite"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5"/>
          <p:cNvSpPr>
            <a:spLocks noGrp="1"/>
          </p:cNvSpPr>
          <p:nvPr>
            <p:ph type="subTitle" idx="1"/>
          </p:nvPr>
        </p:nvSpPr>
        <p:spPr>
          <a:xfrm>
            <a:off x="228600" y="685800"/>
            <a:ext cx="5486400" cy="4572000"/>
          </a:xfrm>
        </p:spPr>
        <p:txBody>
          <a:bodyPr/>
          <a:lstStyle/>
          <a:p>
            <a:pPr eaLnBrk="1" fontAlgn="auto" hangingPunct="1">
              <a:spcAft>
                <a:spcPts val="0"/>
              </a:spcAft>
              <a:buClr>
                <a:schemeClr val="tx1">
                  <a:shade val="95000"/>
                </a:schemeClr>
              </a:buClr>
              <a:defRPr/>
            </a:pPr>
            <a:r>
              <a:rPr lang="en-US" sz="3200" dirty="0" smtClean="0"/>
              <a:t>When certain numbers are placed in the empty boxes, the sum of the three numbers in each of the rows, columns, and diagonals is the same. </a:t>
            </a:r>
            <a:r>
              <a:rPr lang="en-US" sz="3200" dirty="0"/>
              <a:t>What value should X have?</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168409955"/>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0" i="0" u="none" strike="noStrike" dirty="0" smtClean="0">
                          <a:solidFill>
                            <a:srgbClr val="FF0000"/>
                          </a:solidFill>
                          <a:latin typeface="Calibri"/>
                        </a:rPr>
                        <a:t>4</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9</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FF0000"/>
                          </a:solidFill>
                          <a:latin typeface="Calibri"/>
                        </a:rPr>
                        <a:t>2</a:t>
                      </a:r>
                      <a:endParaRPr lang="en-US" sz="4000" b="1"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X</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5</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7</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chemeClr val="bg1"/>
                          </a:solidFill>
                          <a:latin typeface="Calibri"/>
                        </a:rPr>
                        <a:t>8</a:t>
                      </a:r>
                      <a:endParaRPr lang="en-US" sz="4000" b="1" i="0" u="none" strike="noStrike" dirty="0">
                        <a:solidFill>
                          <a:schemeClr val="bg1"/>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1</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chemeClr val="bg1"/>
                          </a:solidFill>
                          <a:latin typeface="Calibri"/>
                        </a:rPr>
                        <a:t>6</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3</a:t>
            </a:r>
            <a:endParaRPr lang="en-US" dirty="0">
              <a:latin typeface="Book Antiqua" pitchFamily="18" charset="0"/>
            </a:endParaRPr>
          </a:p>
        </p:txBody>
      </p:sp>
      <p:pic>
        <p:nvPicPr>
          <p:cNvPr id="9" name="Picture 8"/>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6230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28600" y="685800"/>
            <a:ext cx="5791200" cy="4038600"/>
          </a:xfrm>
        </p:spPr>
        <p:txBody>
          <a:bodyPr>
            <a:noAutofit/>
          </a:bodyPr>
          <a:lstStyle/>
          <a:p>
            <a:pPr eaLnBrk="1" fontAlgn="auto" hangingPunct="1">
              <a:spcAft>
                <a:spcPts val="0"/>
              </a:spcAft>
              <a:buClr>
                <a:schemeClr val="tx1">
                  <a:shade val="95000"/>
                </a:schemeClr>
              </a:buClr>
              <a:buFont typeface="Wingdings 2"/>
              <a:buNone/>
              <a:defRPr/>
            </a:pPr>
            <a:r>
              <a:rPr lang="en-US" dirty="0" smtClean="0"/>
              <a:t>In this magic square, five more numbers can be placed in the boxes so that the sum of the three numbers in each row, each column, and in each diagonal is the same amount. What value should X have?</a:t>
            </a:r>
            <a:endParaRPr lang="en-US" dirty="0"/>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94584567"/>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9</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14</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7</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8</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10</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12</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13</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a:solidFill>
                            <a:srgbClr val="000000"/>
                          </a:solidFill>
                          <a:latin typeface="Calibri"/>
                        </a:rPr>
                        <a:t>X</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11</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6</a:t>
            </a:r>
            <a:endParaRPr lang="en-US" dirty="0">
              <a:latin typeface="Book Antiqua" pitchFamily="18" charset="0"/>
            </a:endParaRPr>
          </a:p>
        </p:txBody>
      </p:sp>
      <p:pic>
        <p:nvPicPr>
          <p:cNvPr id="10" name="Picture 9"/>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434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5"/>
          <p:cNvSpPr>
            <a:spLocks noGrp="1"/>
          </p:cNvSpPr>
          <p:nvPr>
            <p:ph type="subTitle" idx="1"/>
          </p:nvPr>
        </p:nvSpPr>
        <p:spPr>
          <a:xfrm>
            <a:off x="228600" y="685800"/>
            <a:ext cx="5486400" cy="4572000"/>
          </a:xfrm>
        </p:spPr>
        <p:txBody>
          <a:bodyPr/>
          <a:lstStyle/>
          <a:p>
            <a:pPr eaLnBrk="1" hangingPunct="1"/>
            <a:r>
              <a:rPr lang="en-US" sz="3200" dirty="0" smtClean="0"/>
              <a:t>Certain numbers can be placed in the empty boxes so that the sum of the three numbers in each of the three rows, three columns, and two diagonals is the same. What number should be in the center box?</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881207024"/>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4</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9</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2</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3</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5</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7</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8</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1</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6</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5</a:t>
            </a:r>
          </a:p>
        </p:txBody>
      </p:sp>
      <p:pic>
        <p:nvPicPr>
          <p:cNvPr id="10" name="Picture 9"/>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28600" y="685800"/>
            <a:ext cx="5791200" cy="4038600"/>
          </a:xfrm>
        </p:spPr>
        <p:txBody>
          <a:bodyPr>
            <a:noAutofit/>
          </a:bodyPr>
          <a:lstStyle/>
          <a:p>
            <a:pPr eaLnBrk="1" fontAlgn="auto" hangingPunct="1">
              <a:spcAft>
                <a:spcPts val="0"/>
              </a:spcAft>
              <a:buClr>
                <a:schemeClr val="tx1">
                  <a:shade val="95000"/>
                </a:schemeClr>
              </a:buClr>
              <a:buFont typeface="Wingdings 2"/>
              <a:buNone/>
              <a:defRPr/>
            </a:pPr>
            <a:r>
              <a:rPr lang="en-US" dirty="0" smtClean="0"/>
              <a:t>In this magic square, five more numbers can be placed in the boxes so that the sum of the three numbers in each row, each column, and in each diagonal is the same amount. What value should X have?</a:t>
            </a:r>
            <a:endParaRPr lang="en-US" dirty="0"/>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47907100"/>
              </p:ext>
            </p:extLst>
          </p:nvPr>
        </p:nvGraphicFramePr>
        <p:xfrm>
          <a:off x="6248400" y="2971800"/>
          <a:ext cx="2514600" cy="2438400"/>
        </p:xfrm>
        <a:graphic>
          <a:graphicData uri="http://schemas.openxmlformats.org/drawingml/2006/table">
            <a:tbl>
              <a:tblPr/>
              <a:tblGrid>
                <a:gridCol w="844062"/>
                <a:gridCol w="781538"/>
                <a:gridCol w="889000"/>
              </a:tblGrid>
              <a:tr h="812800">
                <a:tc>
                  <a:txBody>
                    <a:bodyPr/>
                    <a:lstStyle/>
                    <a:p>
                      <a:pPr algn="ctr" fontAlgn="b"/>
                      <a:r>
                        <a:rPr lang="en-US" sz="4000" b="1" i="0" u="none" strike="noStrike" dirty="0" smtClean="0">
                          <a:solidFill>
                            <a:srgbClr val="000000"/>
                          </a:solidFill>
                          <a:latin typeface="Calibri"/>
                        </a:rPr>
                        <a:t>2</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9</a:t>
                      </a:r>
                      <a:r>
                        <a:rPr lang="en-US" sz="4000" b="0"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4</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0" i="0" u="none" strike="noStrike" dirty="0" smtClean="0">
                          <a:solidFill>
                            <a:srgbClr val="FF0000"/>
                          </a:solidFill>
                          <a:latin typeface="Calibri"/>
                        </a:rPr>
                        <a:t>7</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5</a:t>
                      </a:r>
                      <a:r>
                        <a:rPr lang="en-US" sz="4000" b="0" i="0" u="none" strike="noStrike" dirty="0" smtClean="0">
                          <a:solidFill>
                            <a:srgbClr val="000000"/>
                          </a:solidFill>
                          <a:latin typeface="Calibri"/>
                        </a:rPr>
                        <a:t> </a:t>
                      </a:r>
                      <a:endParaRPr lang="en-US" sz="4000" b="0"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X</a:t>
                      </a:r>
                      <a:r>
                        <a:rPr lang="en-US" sz="4000" b="0"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0" i="0" u="none" strike="noStrike" dirty="0" smtClean="0">
                          <a:solidFill>
                            <a:srgbClr val="FF0000"/>
                          </a:solidFill>
                          <a:latin typeface="Calibri"/>
                        </a:rPr>
                        <a:t>6</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8 </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3</a:t>
            </a:r>
            <a:endParaRPr lang="en-US" dirty="0">
              <a:latin typeface="Book Antiqua" pitchFamily="18" charset="0"/>
            </a:endParaRPr>
          </a:p>
        </p:txBody>
      </p:sp>
      <p:pic>
        <p:nvPicPr>
          <p:cNvPr id="10" name="Picture 9"/>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5"/>
          <p:cNvSpPr>
            <a:spLocks noGrp="1"/>
          </p:cNvSpPr>
          <p:nvPr>
            <p:ph type="subTitle" idx="1"/>
          </p:nvPr>
        </p:nvSpPr>
        <p:spPr>
          <a:xfrm>
            <a:off x="228600" y="685800"/>
            <a:ext cx="5486400" cy="4572000"/>
          </a:xfrm>
        </p:spPr>
        <p:txBody>
          <a:bodyPr/>
          <a:lstStyle/>
          <a:p>
            <a:r>
              <a:rPr lang="en-US" sz="3200" dirty="0" smtClean="0"/>
              <a:t>When certain numbers are placed in the empty boxes, the sum of the three numbers in each of the rows, columns, and diagonals is the same. What number should be in the center box?</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572657632"/>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0" i="0" u="none" strike="noStrike" dirty="0" smtClean="0">
                          <a:solidFill>
                            <a:srgbClr val="FF0000"/>
                          </a:solidFill>
                          <a:latin typeface="Calibri"/>
                        </a:rPr>
                        <a:t>7</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2</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9</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8</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4</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3</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10</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5</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a:t>
            </a:r>
            <a:r>
              <a:rPr lang="en-US" dirty="0" smtClean="0">
                <a:latin typeface="Book Antiqua" pitchFamily="18" charset="0"/>
              </a:rPr>
              <a:t>: 6</a:t>
            </a:r>
            <a:endParaRPr lang="en-US" dirty="0">
              <a:latin typeface="Book Antiqua" pitchFamily="18" charset="0"/>
            </a:endParaRPr>
          </a:p>
        </p:txBody>
      </p:sp>
      <p:pic>
        <p:nvPicPr>
          <p:cNvPr id="9" name="Picture 8"/>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795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28600" y="685800"/>
            <a:ext cx="5791200" cy="4038600"/>
          </a:xfrm>
        </p:spPr>
        <p:txBody>
          <a:bodyPr>
            <a:noAutofit/>
          </a:bodyPr>
          <a:lstStyle/>
          <a:p>
            <a:pPr eaLnBrk="1" fontAlgn="auto" hangingPunct="1">
              <a:spcAft>
                <a:spcPts val="0"/>
              </a:spcAft>
              <a:buClr>
                <a:schemeClr val="tx1">
                  <a:shade val="95000"/>
                </a:schemeClr>
              </a:buClr>
              <a:buFont typeface="Wingdings 2"/>
              <a:buNone/>
              <a:defRPr/>
            </a:pPr>
            <a:r>
              <a:rPr lang="en-US" dirty="0" smtClean="0"/>
              <a:t>In this magic square, five more numbers can be placed in the boxes so that the sum of the three numbers in each row, each column, and in each diagonal is the same amount. What value should X have?</a:t>
            </a:r>
            <a:endParaRPr lang="en-US" dirty="0"/>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705904864"/>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7</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0</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5</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2</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4</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6</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3</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a:solidFill>
                            <a:srgbClr val="000000"/>
                          </a:solidFill>
                          <a:latin typeface="Calibri"/>
                        </a:rPr>
                        <a:t>X</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8</a:t>
            </a:r>
            <a:endParaRPr lang="en-US" dirty="0">
              <a:latin typeface="Book Antiqua" pitchFamily="18" charset="0"/>
            </a:endParaRPr>
          </a:p>
        </p:txBody>
      </p:sp>
      <p:pic>
        <p:nvPicPr>
          <p:cNvPr id="10" name="Picture 9"/>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810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5"/>
          <p:cNvSpPr>
            <a:spLocks noGrp="1"/>
          </p:cNvSpPr>
          <p:nvPr>
            <p:ph type="subTitle" idx="1"/>
          </p:nvPr>
        </p:nvSpPr>
        <p:spPr>
          <a:xfrm>
            <a:off x="228600" y="685800"/>
            <a:ext cx="5486400" cy="4572000"/>
          </a:xfrm>
        </p:spPr>
        <p:txBody>
          <a:bodyPr/>
          <a:lstStyle/>
          <a:p>
            <a:pPr eaLnBrk="1" fontAlgn="auto" hangingPunct="1">
              <a:spcAft>
                <a:spcPts val="0"/>
              </a:spcAft>
              <a:buClr>
                <a:schemeClr val="tx1">
                  <a:shade val="95000"/>
                </a:schemeClr>
              </a:buClr>
              <a:defRPr/>
            </a:pPr>
            <a:r>
              <a:rPr lang="en-US" sz="3200" dirty="0" smtClean="0"/>
              <a:t>When certain numbers are placed in the empty boxes, the sum of the three numbers in each of the rows, columns, and diagonals is the same. </a:t>
            </a:r>
            <a:r>
              <a:rPr lang="en-US" sz="3200" dirty="0"/>
              <a:t>What value should X have?</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70026662"/>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5</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10</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3</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X</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6</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8</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0" i="0" u="none" strike="noStrike" dirty="0" smtClean="0">
                          <a:solidFill>
                            <a:srgbClr val="FF0000"/>
                          </a:solidFill>
                          <a:latin typeface="Calibri"/>
                        </a:rPr>
                        <a:t>9</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2</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7</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4</a:t>
            </a:r>
            <a:endParaRPr lang="en-US" dirty="0">
              <a:latin typeface="Book Antiqua" pitchFamily="18" charset="0"/>
            </a:endParaRPr>
          </a:p>
        </p:txBody>
      </p:sp>
      <p:pic>
        <p:nvPicPr>
          <p:cNvPr id="9" name="Picture 8"/>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5"/>
          <p:cNvSpPr>
            <a:spLocks noGrp="1"/>
          </p:cNvSpPr>
          <p:nvPr>
            <p:ph type="subTitle" idx="1"/>
          </p:nvPr>
        </p:nvSpPr>
        <p:spPr>
          <a:xfrm>
            <a:off x="228600" y="685800"/>
            <a:ext cx="5486400" cy="4572000"/>
          </a:xfrm>
        </p:spPr>
        <p:txBody>
          <a:bodyPr/>
          <a:lstStyle/>
          <a:p>
            <a:pPr eaLnBrk="1" hangingPunct="1"/>
            <a:r>
              <a:rPr lang="en-US" sz="3200" dirty="0" smtClean="0"/>
              <a:t>Certain numbers can be placed in the empty boxes so that the sum of the three numbers in each of the three rows, three columns, and two diagonals is the same. What number should be in the center box?</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541650488"/>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7</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12</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5</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6</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8</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10</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11</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4</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9</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8</a:t>
            </a:r>
            <a:endParaRPr lang="en-US" dirty="0">
              <a:latin typeface="Book Antiqua" pitchFamily="18" charset="0"/>
            </a:endParaRPr>
          </a:p>
        </p:txBody>
      </p:sp>
      <p:pic>
        <p:nvPicPr>
          <p:cNvPr id="10" name="Picture 9"/>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5892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5"/>
          <p:cNvSpPr>
            <a:spLocks noGrp="1"/>
          </p:cNvSpPr>
          <p:nvPr>
            <p:ph type="subTitle" idx="1"/>
          </p:nvPr>
        </p:nvSpPr>
        <p:spPr>
          <a:xfrm>
            <a:off x="228600" y="685800"/>
            <a:ext cx="5486400" cy="4572000"/>
          </a:xfrm>
        </p:spPr>
        <p:txBody>
          <a:bodyPr/>
          <a:lstStyle/>
          <a:p>
            <a:pPr eaLnBrk="1" fontAlgn="auto" hangingPunct="1">
              <a:spcAft>
                <a:spcPts val="0"/>
              </a:spcAft>
              <a:buClr>
                <a:schemeClr val="tx1">
                  <a:shade val="95000"/>
                </a:schemeClr>
              </a:buClr>
              <a:defRPr/>
            </a:pPr>
            <a:r>
              <a:rPr lang="en-US" sz="3200" dirty="0" smtClean="0"/>
              <a:t>When certain numbers are placed in the empty boxes, the sum of the three numbers in each of the rows, columns, and diagonals is the same. </a:t>
            </a:r>
            <a:r>
              <a:rPr lang="en-US" sz="3200" dirty="0"/>
              <a:t>What value should X have?</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70026662"/>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5</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10</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3</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X</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6</a:t>
                      </a:r>
                      <a:r>
                        <a:rPr lang="en-US" sz="4000" b="1" i="0" u="none" strike="noStrike" dirty="0">
                          <a:solidFill>
                            <a:srgbClr val="00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8</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0" i="0" u="none" strike="noStrike" dirty="0" smtClean="0">
                          <a:solidFill>
                            <a:srgbClr val="FF0000"/>
                          </a:solidFill>
                          <a:latin typeface="Calibri"/>
                        </a:rPr>
                        <a:t>9</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2</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7</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4</a:t>
            </a:r>
            <a:endParaRPr lang="en-US" dirty="0">
              <a:latin typeface="Book Antiqua" pitchFamily="18" charset="0"/>
            </a:endParaRPr>
          </a:p>
        </p:txBody>
      </p:sp>
      <p:pic>
        <p:nvPicPr>
          <p:cNvPr id="9" name="Picture 8"/>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4764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5"/>
          <p:cNvSpPr>
            <a:spLocks noGrp="1"/>
          </p:cNvSpPr>
          <p:nvPr>
            <p:ph type="subTitle" idx="1"/>
          </p:nvPr>
        </p:nvSpPr>
        <p:spPr>
          <a:xfrm>
            <a:off x="228600" y="685800"/>
            <a:ext cx="5486400" cy="4572000"/>
          </a:xfrm>
        </p:spPr>
        <p:txBody>
          <a:bodyPr/>
          <a:lstStyle/>
          <a:p>
            <a:pPr eaLnBrk="1" fontAlgn="auto" hangingPunct="1">
              <a:spcAft>
                <a:spcPts val="0"/>
              </a:spcAft>
              <a:buClr>
                <a:schemeClr val="tx1">
                  <a:shade val="95000"/>
                </a:schemeClr>
              </a:buClr>
              <a:defRPr/>
            </a:pPr>
            <a:r>
              <a:rPr lang="en-US" sz="3200" dirty="0" smtClean="0"/>
              <a:t>When certain numbers are placed in the empty boxes, the sum of the three numbers in each of the rows, columns, and diagonals is the same. </a:t>
            </a:r>
            <a:r>
              <a:rPr lang="en-US" sz="3200" dirty="0"/>
              <a:t>What value should X have?</a:t>
            </a:r>
          </a:p>
        </p:txBody>
      </p:sp>
      <p:sp>
        <p:nvSpPr>
          <p:cNvPr id="5" name="Rectangle 4"/>
          <p:cNvSpPr/>
          <p:nvPr/>
        </p:nvSpPr>
        <p:spPr>
          <a:xfrm>
            <a:off x="6019800" y="2819400"/>
            <a:ext cx="2819400" cy="2667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727678460"/>
              </p:ext>
            </p:extLst>
          </p:nvPr>
        </p:nvGraphicFramePr>
        <p:xfrm>
          <a:off x="6248400" y="2971800"/>
          <a:ext cx="2438400" cy="2438400"/>
        </p:xfrm>
        <a:graphic>
          <a:graphicData uri="http://schemas.openxmlformats.org/drawingml/2006/table">
            <a:tbl>
              <a:tblPr/>
              <a:tblGrid>
                <a:gridCol w="844062"/>
                <a:gridCol w="781538"/>
                <a:gridCol w="812800"/>
              </a:tblGrid>
              <a:tr h="812800">
                <a:tc>
                  <a:txBody>
                    <a:bodyPr/>
                    <a:lstStyle/>
                    <a:p>
                      <a:pPr algn="ctr" fontAlgn="b"/>
                      <a:r>
                        <a:rPr lang="en-US" sz="4000" b="1" i="0" u="none" strike="noStrike" dirty="0" smtClean="0">
                          <a:solidFill>
                            <a:srgbClr val="000000"/>
                          </a:solidFill>
                          <a:latin typeface="Calibri"/>
                        </a:rPr>
                        <a:t>6</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11</a:t>
                      </a:r>
                      <a:endParaRPr lang="en-US" sz="4000" b="0" i="0" u="none" strike="noStrike" dirty="0">
                        <a:solidFill>
                          <a:srgbClr val="FF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4</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1" i="0" u="none" strike="noStrike" dirty="0" smtClean="0">
                          <a:solidFill>
                            <a:srgbClr val="000000"/>
                          </a:solidFill>
                          <a:latin typeface="Calibri"/>
                        </a:rPr>
                        <a:t>X</a:t>
                      </a:r>
                      <a:endParaRPr lang="en-US" sz="4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0" i="0" u="none" strike="noStrike" dirty="0" smtClean="0">
                          <a:solidFill>
                            <a:srgbClr val="FF0000"/>
                          </a:solidFill>
                          <a:latin typeface="Calibri"/>
                        </a:rPr>
                        <a:t>7</a:t>
                      </a:r>
                      <a:r>
                        <a:rPr lang="en-US" sz="4000" b="0" i="0" u="none" strike="noStrike" dirty="0">
                          <a:solidFill>
                            <a:srgbClr val="FF0000"/>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chemeClr val="bg1"/>
                          </a:solidFill>
                          <a:latin typeface="Calibri"/>
                        </a:rPr>
                        <a:t>9</a:t>
                      </a:r>
                      <a:r>
                        <a:rPr lang="en-US" sz="4000" b="1" i="0" u="none" strike="noStrike" dirty="0">
                          <a:solidFill>
                            <a:schemeClr val="bg1"/>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00">
                <a:tc>
                  <a:txBody>
                    <a:bodyPr/>
                    <a:lstStyle/>
                    <a:p>
                      <a:pPr algn="ctr" fontAlgn="b"/>
                      <a:r>
                        <a:rPr lang="en-US" sz="4000" b="0" i="0" u="none" strike="noStrike" dirty="0" smtClean="0">
                          <a:solidFill>
                            <a:srgbClr val="FF0000"/>
                          </a:solidFill>
                          <a:latin typeface="Calibri"/>
                        </a:rPr>
                        <a:t>10</a:t>
                      </a:r>
                      <a:endParaRPr lang="en-US" sz="40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rgbClr val="000000"/>
                          </a:solidFill>
                          <a:latin typeface="Calibri"/>
                        </a:rPr>
                        <a:t>3</a:t>
                      </a:r>
                      <a:endParaRPr lang="en-US" sz="4000" b="1" i="0" u="none" strike="noStrike" dirty="0">
                        <a:solidFill>
                          <a:srgbClr val="000000"/>
                        </a:solidFill>
                        <a:latin typeface="Calibri"/>
                      </a:endParaRP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4000" b="1" i="0" u="none" strike="noStrike" dirty="0" smtClean="0">
                          <a:solidFill>
                            <a:schemeClr val="bg1"/>
                          </a:solidFill>
                          <a:latin typeface="Calibri"/>
                        </a:rPr>
                        <a:t>8</a:t>
                      </a:r>
                      <a:r>
                        <a:rPr lang="en-US" sz="4000" b="1" i="0" u="none" strike="noStrike" dirty="0">
                          <a:solidFill>
                            <a:schemeClr val="bg1"/>
                          </a:solidFill>
                          <a:latin typeface="Calibri"/>
                        </a:rPr>
                        <a:t> </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Book Antiqua" pitchFamily="18" charset="0"/>
              </a:rPr>
              <a:t>Answer: </a:t>
            </a:r>
            <a:r>
              <a:rPr lang="en-US" dirty="0" smtClean="0">
                <a:latin typeface="Book Antiqua" pitchFamily="18" charset="0"/>
              </a:rPr>
              <a:t>5</a:t>
            </a:r>
            <a:endParaRPr lang="en-US" dirty="0">
              <a:latin typeface="Book Antiqua" pitchFamily="18" charset="0"/>
            </a:endParaRPr>
          </a:p>
        </p:txBody>
      </p:sp>
      <p:pic>
        <p:nvPicPr>
          <p:cNvPr id="9" name="Picture 8"/>
          <p:cNvPicPr>
            <a:picLocks noChangeAspect="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rcRect l="3859" t="14900" r="5965" b="14973"/>
          <a:stretch>
            <a:fillRect/>
          </a:stretch>
        </p:blipFill>
        <p:spPr bwMode="auto">
          <a:xfrm>
            <a:off x="5791200" y="152400"/>
            <a:ext cx="32289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155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2650</TotalTime>
  <Words>528</Words>
  <Application>Microsoft Office PowerPoint</Application>
  <PresentationFormat>On-screen Show (4:3)</PresentationFormat>
  <Paragraphs>131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Magic Squares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Sylvia</dc:creator>
  <cp:lastModifiedBy>Owner</cp:lastModifiedBy>
  <cp:revision>68</cp:revision>
  <dcterms:created xsi:type="dcterms:W3CDTF">2008-02-11T00:21:25Z</dcterms:created>
  <dcterms:modified xsi:type="dcterms:W3CDTF">2015-08-30T02:43:15Z</dcterms:modified>
</cp:coreProperties>
</file>